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27"/>
  </p:notesMasterIdLst>
  <p:handoutMasterIdLst>
    <p:handoutMasterId r:id="rId28"/>
  </p:handoutMasterIdLst>
  <p:sldIdLst>
    <p:sldId id="259" r:id="rId9"/>
    <p:sldId id="6020" r:id="rId10"/>
    <p:sldId id="6026" r:id="rId11"/>
    <p:sldId id="6027" r:id="rId12"/>
    <p:sldId id="6030" r:id="rId13"/>
    <p:sldId id="6033" r:id="rId14"/>
    <p:sldId id="6028" r:id="rId15"/>
    <p:sldId id="6031" r:id="rId16"/>
    <p:sldId id="6032" r:id="rId17"/>
    <p:sldId id="6025" r:id="rId18"/>
    <p:sldId id="6022" r:id="rId19"/>
    <p:sldId id="6034" r:id="rId20"/>
    <p:sldId id="6024" r:id="rId21"/>
    <p:sldId id="4120" r:id="rId22"/>
    <p:sldId id="6023" r:id="rId23"/>
    <p:sldId id="4118" r:id="rId24"/>
    <p:sldId id="4116" r:id="rId25"/>
    <p:sldId id="4119" r:id="rId2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54D"/>
    <a:srgbClr val="1D345D"/>
    <a:srgbClr val="859CE7"/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8109" autoAdjust="0"/>
  </p:normalViewPr>
  <p:slideViewPr>
    <p:cSldViewPr>
      <p:cViewPr varScale="1">
        <p:scale>
          <a:sx n="143" d="100"/>
          <a:sy n="143" d="100"/>
        </p:scale>
        <p:origin x="120" y="12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63" d="100"/>
          <a:sy n="163" d="100"/>
        </p:scale>
        <p:origin x="139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Query Executor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Runs execution plan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Dispatcher for each command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Mostly interacts with storage engine</a:t>
            </a:r>
          </a:p>
          <a:p>
            <a:r>
              <a:rPr lang="en-GB" dirty="0"/>
              <a:t>Access Methods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Requests pages and prepares row sets to return to relational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receives </a:t>
            </a:r>
            <a:r>
              <a:rPr lang="en-GB" dirty="0" err="1"/>
              <a:t>rowsets</a:t>
            </a:r>
            <a:r>
              <a:rPr lang="en-GB" dirty="0"/>
              <a:t> for insert/update</a:t>
            </a:r>
          </a:p>
          <a:p>
            <a:pPr marL="0" indent="0">
              <a:buFontTx/>
              <a:buNone/>
            </a:pPr>
            <a:r>
              <a:rPr lang="en-GB" dirty="0"/>
              <a:t>Tran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co-ordinates logging, recovery and buffer </a:t>
            </a:r>
            <a:r>
              <a:rPr lang="en-GB" dirty="0" err="1"/>
              <a:t>mgt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also works out </a:t>
            </a:r>
            <a:r>
              <a:rPr lang="en-GB" dirty="0" err="1"/>
              <a:t>tran</a:t>
            </a:r>
            <a:r>
              <a:rPr lang="en-GB" dirty="0"/>
              <a:t> boundaries including cross-</a:t>
            </a:r>
            <a:r>
              <a:rPr lang="en-GB" dirty="0" err="1"/>
              <a:t>db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Buffer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Manages disk I/O and memory buffers in buffer pool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manages data cache within buffer pool</a:t>
            </a:r>
          </a:p>
          <a:p>
            <a:pPr marL="0" indent="0">
              <a:buFontTx/>
              <a:buNone/>
            </a:pPr>
            <a:r>
              <a:rPr lang="en-GB" dirty="0"/>
              <a:t>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Separate CPU scheduler specially designed for SQL</a:t>
            </a:r>
          </a:p>
          <a:p>
            <a:pPr marL="171450" indent="-171450">
              <a:buFontTx/>
              <a:buChar char="-"/>
            </a:pPr>
            <a:r>
              <a:rPr lang="en-GB" dirty="0"/>
              <a:t>In reality all requests from connection onwards go through 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Manages SQL worker threads</a:t>
            </a:r>
          </a:p>
        </p:txBody>
      </p:sp>
    </p:spTree>
    <p:extLst>
      <p:ext uri="{BB962C8B-B14F-4D97-AF65-F5344CB8AC3E}">
        <p14:creationId xmlns:p14="http://schemas.microsoft.com/office/powerpoint/2010/main" val="187414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10/02/2023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Fundamentals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D70A4C5-5B13-7FCA-644B-ED1369CD6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Scheduling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89949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884760" y="980728"/>
            <a:ext cx="1723408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8184232" y="1003464"/>
            <a:ext cx="1692137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420" y="2694038"/>
            <a:ext cx="1126461" cy="112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10931782" y="3635833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323364" y="3747858"/>
            <a:ext cx="2081054" cy="166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Manager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404418" y="5085184"/>
            <a:ext cx="459334" cy="3368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863752" y="4581128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65" y="2277365"/>
            <a:ext cx="864096" cy="86409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30187" y="314096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>
            <a:off x="2351584" y="3198094"/>
            <a:ext cx="12307" cy="54976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863752" y="2852936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387695" y="3840352"/>
            <a:ext cx="483886" cy="394834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4583832" y="3861048"/>
            <a:ext cx="0" cy="72008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AD945B-946C-EFE8-8541-1FE55FDBADE6}"/>
              </a:ext>
            </a:extLst>
          </p:cNvPr>
          <p:cNvSpPr/>
          <p:nvPr/>
        </p:nvSpPr>
        <p:spPr>
          <a:xfrm>
            <a:off x="6023992" y="3356992"/>
            <a:ext cx="144160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Optimiser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92D4C1-F739-CE88-1132-BA33A0D6C428}"/>
              </a:ext>
            </a:extLst>
          </p:cNvPr>
          <p:cNvSpPr/>
          <p:nvPr/>
        </p:nvSpPr>
        <p:spPr>
          <a:xfrm>
            <a:off x="8328248" y="1484784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Shared 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F238F-240E-ADEF-E896-344727B98209}"/>
              </a:ext>
            </a:extLst>
          </p:cNvPr>
          <p:cNvSpPr/>
          <p:nvPr/>
        </p:nvSpPr>
        <p:spPr>
          <a:xfrm>
            <a:off x="8328248" y="263691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TCP/IP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0B79FE-0EC4-A87C-A8B3-FB165F5B6020}"/>
              </a:ext>
            </a:extLst>
          </p:cNvPr>
          <p:cNvSpPr/>
          <p:nvPr/>
        </p:nvSpPr>
        <p:spPr>
          <a:xfrm>
            <a:off x="8328248" y="37170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Named Pipes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DA539-5CCD-00EE-380E-8A585A6BDA9F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9768408" y="3140968"/>
            <a:ext cx="502945" cy="11251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2E39-A423-5CB2-648A-9C85C9381D7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7464152" y="2420888"/>
            <a:ext cx="72008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717349-A987-AEAC-99AF-5C586D2F2C86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9768408" y="1988840"/>
            <a:ext cx="636673" cy="64633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D5B68A-695B-9304-30D1-37B8A1DF538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768408" y="3755093"/>
            <a:ext cx="636673" cy="46599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8AF157-5B4D-F2B7-D468-082B1C78F665}"/>
              </a:ext>
            </a:extLst>
          </p:cNvPr>
          <p:cNvSpPr/>
          <p:nvPr/>
        </p:nvSpPr>
        <p:spPr>
          <a:xfrm>
            <a:off x="6023992" y="19168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 Parser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61EDAD-72DB-CA37-C69B-77B6D5850FBA}"/>
              </a:ext>
            </a:extLst>
          </p:cNvPr>
          <p:cNvSpPr/>
          <p:nvPr/>
        </p:nvSpPr>
        <p:spPr>
          <a:xfrm>
            <a:off x="6023992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Executor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6B3B0D-9A0B-32DD-6CB0-2C60D5E60641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>
            <a:off x="6744072" y="292494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7F98C4-48FA-0319-7A12-EB596CE85051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6744072" y="436510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2F5A7C-E7DB-01F4-BF49-78B5EC6CC9F9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303912" y="3356992"/>
            <a:ext cx="792088" cy="151216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C44793-7E6B-31CC-B4FF-336C3FF70908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flipH="1" flipV="1">
            <a:off x="5303912" y="5085184"/>
            <a:ext cx="720080" cy="21602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E346B8F-C990-9653-EAFD-534A748FEF08}"/>
              </a:ext>
            </a:extLst>
          </p:cNvPr>
          <p:cNvSpPr/>
          <p:nvPr/>
        </p:nvSpPr>
        <p:spPr>
          <a:xfrm>
            <a:off x="1556986" y="4178823"/>
            <a:ext cx="1538486" cy="119953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C49B68-51A7-A9C1-947B-534E81A2CD32}"/>
              </a:ext>
            </a:extLst>
          </p:cNvPr>
          <p:cNvSpPr txBox="1"/>
          <p:nvPr/>
        </p:nvSpPr>
        <p:spPr>
          <a:xfrm>
            <a:off x="10049969" y="2950564"/>
            <a:ext cx="89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TDS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packets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C3A67-69D4-B9A1-59C0-FEC2A9821D39}"/>
              </a:ext>
            </a:extLst>
          </p:cNvPr>
          <p:cNvSpPr txBox="1"/>
          <p:nvPr/>
        </p:nvSpPr>
        <p:spPr>
          <a:xfrm>
            <a:off x="1474509" y="84387"/>
            <a:ext cx="909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Unbuntu"/>
              </a:rPr>
              <a:t>SQL Server Database Engine Query Architecture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637052" y="4631087"/>
            <a:ext cx="1364501" cy="6656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444664-4A2D-6DDC-021C-D50BE1668F6B}"/>
              </a:ext>
            </a:extLst>
          </p:cNvPr>
          <p:cNvSpPr/>
          <p:nvPr/>
        </p:nvSpPr>
        <p:spPr>
          <a:xfrm>
            <a:off x="8328248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Dedicated Administrator Connection (DAC)</a:t>
            </a:r>
          </a:p>
        </p:txBody>
      </p: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/>
        </p:nvGraphicFramePr>
        <p:xfrm>
          <a:off x="1343470" y="1390106"/>
          <a:ext cx="9721080" cy="1185375"/>
        </p:xfrm>
        <a:graphic>
          <a:graphicData uri="http://schemas.openxmlformats.org/drawingml/2006/table">
            <a:tbl>
              <a:tblPr/>
              <a:tblGrid>
                <a:gridCol w="913167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412554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369749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3859841098"/>
                    </a:ext>
                  </a:extLst>
                </a:gridCol>
                <a:gridCol w="1400495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163030259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369380024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105273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1343471" y="3281459"/>
          <a:ext cx="9793090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735292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08659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35752960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912851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4" y="4862720"/>
            <a:ext cx="98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6446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" y="-22945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Agenda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335360" y="102610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263352" y="3894452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479374" y="503301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4871864" y="2417124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56BCF-D4AC-8BF3-55A1-CA0FB61A9221}"/>
              </a:ext>
            </a:extLst>
          </p:cNvPr>
          <p:cNvSpPr txBox="1"/>
          <p:nvPr/>
        </p:nvSpPr>
        <p:spPr>
          <a:xfrm>
            <a:off x="479374" y="6009434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Queries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79376" y="260648"/>
            <a:ext cx="11083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Relational Database Management Systems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89504-9CBE-987A-59E6-8C859630FDC9}"/>
              </a:ext>
            </a:extLst>
          </p:cNvPr>
          <p:cNvSpPr txBox="1"/>
          <p:nvPr/>
        </p:nvSpPr>
        <p:spPr>
          <a:xfrm>
            <a:off x="551384" y="1196752"/>
            <a:ext cx="828092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Server is an example of a RDBMS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Historically data was organised in Database Management Systems (DBMS)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These were files in a hierarchical or network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Enabled storage and organization of large volumes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But complex to retrieve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Proprietary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IBM researcher – Edgar F Cobb invented the relational model in 1970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Suggested data be organised in sets and tuples instead of hierarchies or networks/graphs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of data are more easily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is structured for ease-of-use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Reduction in redundant data – through normalisation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Relates independent sets of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organised as rows and columns in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Most queried using Structured Query Language (SQL)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standards set by American National Standards Institute (ANSI)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12 simple rules: How Ted Codd transformed the humble database • The ...">
            <a:extLst>
              <a:ext uri="{FF2B5EF4-FFF2-40B4-BE49-F238E27FC236}">
                <a16:creationId xmlns:a16="http://schemas.microsoft.com/office/drawing/2014/main" id="{59253579-9622-380E-051D-094C8D76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212976"/>
            <a:ext cx="2453482" cy="162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3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Relational Theory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6979D-A181-6B56-497E-06A233366D48}"/>
              </a:ext>
            </a:extLst>
          </p:cNvPr>
          <p:cNvSpPr txBox="1"/>
          <p:nvPr/>
        </p:nvSpPr>
        <p:spPr>
          <a:xfrm>
            <a:off x="767408" y="1124744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Originally </a:t>
            </a:r>
            <a:r>
              <a:rPr lang="en-GB" i="1" dirty="0">
                <a:solidFill>
                  <a:schemeClr val="bg1"/>
                </a:solidFill>
              </a:rPr>
              <a:t>relation</a:t>
            </a:r>
            <a:r>
              <a:rPr lang="en-GB" dirty="0">
                <a:solidFill>
                  <a:schemeClr val="bg1"/>
                </a:solidFill>
              </a:rPr>
              <a:t> related to the fact that a </a:t>
            </a:r>
            <a:r>
              <a:rPr lang="en-GB" i="1" dirty="0">
                <a:solidFill>
                  <a:schemeClr val="bg1"/>
                </a:solidFill>
              </a:rPr>
              <a:t>set</a:t>
            </a:r>
            <a:r>
              <a:rPr lang="en-GB" dirty="0">
                <a:solidFill>
                  <a:schemeClr val="bg1"/>
                </a:solidFill>
              </a:rPr>
              <a:t> of data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a column in a table) has relationships between its </a:t>
            </a:r>
            <a:r>
              <a:rPr lang="en-GB" i="1" dirty="0">
                <a:solidFill>
                  <a:schemeClr val="bg1"/>
                </a:solidFill>
              </a:rPr>
              <a:t>tuples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each row in a table)</a:t>
            </a:r>
          </a:p>
          <a:p>
            <a:r>
              <a:rPr lang="en-GB" dirty="0">
                <a:solidFill>
                  <a:schemeClr val="bg1"/>
                </a:solidFill>
              </a:rPr>
              <a:t>	Tables were known as </a:t>
            </a:r>
            <a:r>
              <a:rPr lang="en-GB" i="1" dirty="0">
                <a:solidFill>
                  <a:schemeClr val="bg1"/>
                </a:solidFill>
              </a:rPr>
              <a:t>relations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But Codd recognised that tables would have relationships (what he called ‘cross-referencing’)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relationships can be expressed with the use of </a:t>
            </a:r>
            <a:r>
              <a:rPr lang="en-GB" i="1" dirty="0">
                <a:solidFill>
                  <a:schemeClr val="bg1"/>
                </a:solidFill>
              </a:rPr>
              <a:t>primary keys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foreign keys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uniquely identifies a column in a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foreign key</a:t>
            </a:r>
            <a:r>
              <a:rPr lang="en-GB" dirty="0">
                <a:solidFill>
                  <a:schemeClr val="bg1"/>
                </a:solidFill>
              </a:rPr>
              <a:t> is a reference in a table to 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in another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Establishing these relationships involves a process known as </a:t>
            </a:r>
            <a:r>
              <a:rPr lang="en-GB" i="1" dirty="0">
                <a:solidFill>
                  <a:schemeClr val="bg1"/>
                </a:solidFill>
              </a:rPr>
              <a:t>normalisation</a:t>
            </a:r>
          </a:p>
        </p:txBody>
      </p:sp>
    </p:spTree>
    <p:extLst>
      <p:ext uri="{BB962C8B-B14F-4D97-AF65-F5344CB8AC3E}">
        <p14:creationId xmlns:p14="http://schemas.microsoft.com/office/powerpoint/2010/main" val="7201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22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Normalisation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E2C2D-C80C-AA11-A8D5-673943AD255A}"/>
              </a:ext>
            </a:extLst>
          </p:cNvPr>
          <p:cNvSpPr txBox="1"/>
          <p:nvPr/>
        </p:nvSpPr>
        <p:spPr>
          <a:xfrm>
            <a:off x="1343472" y="1340768"/>
            <a:ext cx="864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Normalisation is the process of reducing redundancy and dependency in database design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It proceeds in a series of steps building on the previous level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higher the level of normalisation the lower the amount of redundant data and dependencies and the greater consistency and integrity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However – higher levels of normal form can result in over-complicated designs and reduce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19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035892"/>
              </p:ext>
            </p:extLst>
          </p:nvPr>
        </p:nvGraphicFramePr>
        <p:xfrm>
          <a:off x="1343470" y="1390106"/>
          <a:ext cx="5095965" cy="1185375"/>
        </p:xfrm>
        <a:graphic>
          <a:graphicData uri="http://schemas.openxmlformats.org/drawingml/2006/table">
            <a:tbl>
              <a:tblPr/>
              <a:tblGrid>
                <a:gridCol w="913167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412554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369749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1400495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105273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51466"/>
              </p:ext>
            </p:extLst>
          </p:nvPr>
        </p:nvGraphicFramePr>
        <p:xfrm>
          <a:off x="1343471" y="3282183"/>
          <a:ext cx="5230216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912851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4" y="4862720"/>
            <a:ext cx="98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5955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Second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886073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59842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9027CB-C406-B4E5-53B6-9542F7C8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882146"/>
              </p:ext>
            </p:extLst>
          </p:nvPr>
        </p:nvGraphicFramePr>
        <p:xfrm>
          <a:off x="1343470" y="1214787"/>
          <a:ext cx="4078087" cy="1338856"/>
        </p:xfrm>
        <a:graphic>
          <a:graphicData uri="http://schemas.openxmlformats.org/drawingml/2006/table">
            <a:tbl>
              <a:tblPr/>
              <a:tblGrid>
                <a:gridCol w="1024458">
                  <a:extLst>
                    <a:ext uri="{9D8B030D-6E8A-4147-A177-3AD203B41FA5}">
                      <a16:colId xmlns:a16="http://schemas.microsoft.com/office/drawing/2014/main" val="2800516078"/>
                    </a:ext>
                  </a:extLst>
                </a:gridCol>
                <a:gridCol w="1024458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70539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058632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9180AA0-4A6F-60E7-2717-90E0C723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796629"/>
              </p:ext>
            </p:extLst>
          </p:nvPr>
        </p:nvGraphicFramePr>
        <p:xfrm>
          <a:off x="1341414" y="2964999"/>
          <a:ext cx="2954386" cy="1080119"/>
        </p:xfrm>
        <a:graphic>
          <a:graphicData uri="http://schemas.openxmlformats.org/drawingml/2006/table">
            <a:tbl>
              <a:tblPr/>
              <a:tblGrid>
                <a:gridCol w="1154186">
                  <a:extLst>
                    <a:ext uri="{9D8B030D-6E8A-4147-A177-3AD203B41FA5}">
                      <a16:colId xmlns:a16="http://schemas.microsoft.com/office/drawing/2014/main" val="56221894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BC1B8EB-E01C-07B6-8573-4AEBA300E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29849"/>
              </p:ext>
            </p:extLst>
          </p:nvPr>
        </p:nvGraphicFramePr>
        <p:xfrm>
          <a:off x="1341414" y="4487036"/>
          <a:ext cx="2565920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EE8511A-9D56-666F-F079-20DE7DCD8B3E}"/>
              </a:ext>
            </a:extLst>
          </p:cNvPr>
          <p:cNvSpPr txBox="1"/>
          <p:nvPr/>
        </p:nvSpPr>
        <p:spPr>
          <a:xfrm>
            <a:off x="1271464" y="4080502"/>
            <a:ext cx="251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Employee_contact_table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1AD8F-F627-0F4F-0E2F-C22A1173BD6F}"/>
              </a:ext>
            </a:extLst>
          </p:cNvPr>
          <p:cNvSpPr txBox="1"/>
          <p:nvPr/>
        </p:nvSpPr>
        <p:spPr>
          <a:xfrm>
            <a:off x="1268919" y="6083144"/>
            <a:ext cx="97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Second Normal Form (2NF) – remove redundant data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eliminate partial dependencies on primary key</a:t>
            </a:r>
          </a:p>
        </p:txBody>
      </p:sp>
    </p:spTree>
    <p:extLst>
      <p:ext uri="{BB962C8B-B14F-4D97-AF65-F5344CB8AC3E}">
        <p14:creationId xmlns:p14="http://schemas.microsoft.com/office/powerpoint/2010/main" val="10371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Second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2711624" y="103296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3744"/>
              </p:ext>
            </p:extLst>
          </p:nvPr>
        </p:nvGraphicFramePr>
        <p:xfrm>
          <a:off x="2783632" y="3042422"/>
          <a:ext cx="4968552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3415297605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44403"/>
              </p:ext>
            </p:extLst>
          </p:nvPr>
        </p:nvGraphicFramePr>
        <p:xfrm>
          <a:off x="2783631" y="4294448"/>
          <a:ext cx="6045707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2730240" y="266105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2711623" y="3925840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E75C-98AF-6C1C-6921-2380B27DFD1E}"/>
              </a:ext>
            </a:extLst>
          </p:cNvPr>
          <p:cNvSpPr txBox="1"/>
          <p:nvPr/>
        </p:nvSpPr>
        <p:spPr>
          <a:xfrm>
            <a:off x="2711623" y="5463686"/>
            <a:ext cx="697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each table has a primary key and data is atomic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C9D12C-D4B9-BC83-8D2F-BA06601B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81849"/>
              </p:ext>
            </p:extLst>
          </p:nvPr>
        </p:nvGraphicFramePr>
        <p:xfrm>
          <a:off x="1343470" y="1389845"/>
          <a:ext cx="9721079" cy="1338856"/>
        </p:xfrm>
        <a:graphic>
          <a:graphicData uri="http://schemas.openxmlformats.org/drawingml/2006/table">
            <a:tbl>
              <a:tblPr/>
              <a:tblGrid>
                <a:gridCol w="1369167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642999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403395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403395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07860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  <a:gridCol w="1728189">
                  <a:extLst>
                    <a:ext uri="{9D8B030D-6E8A-4147-A177-3AD203B41FA5}">
                      <a16:colId xmlns:a16="http://schemas.microsoft.com/office/drawing/2014/main" val="235752960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2711624" y="103296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3042422"/>
          <a:ext cx="4968552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3415297605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4294448"/>
          <a:ext cx="6045707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2730240" y="266105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2711623" y="3925840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E75C-98AF-6C1C-6921-2380B27DFD1E}"/>
              </a:ext>
            </a:extLst>
          </p:cNvPr>
          <p:cNvSpPr txBox="1"/>
          <p:nvPr/>
        </p:nvSpPr>
        <p:spPr>
          <a:xfrm>
            <a:off x="2711623" y="5463686"/>
            <a:ext cx="262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2nd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(2NF) –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1F96B3-1AD5-5508-F41D-38B03324C772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1483433"/>
          <a:ext cx="7272806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1099</TotalTime>
  <Words>1321</Words>
  <Application>Microsoft Office PowerPoint</Application>
  <PresentationFormat>Widescreen</PresentationFormat>
  <Paragraphs>436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Ubuntu</vt:lpstr>
      <vt:lpstr>Unbuntu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Austin, Phil</cp:lastModifiedBy>
  <cp:revision>74</cp:revision>
  <dcterms:created xsi:type="dcterms:W3CDTF">2020-01-30T15:00:57Z</dcterms:created>
  <dcterms:modified xsi:type="dcterms:W3CDTF">2023-02-10T17:32:22Z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  <property fmtid="{D5CDD505-2E9C-101B-9397-08002B2CF9AE}" pid="13" name="MSIP_Label_5a971379-ed38-4455-ad52-6d2fee21cad2_Enabled">
    <vt:lpwstr>true</vt:lpwstr>
  </property>
  <property fmtid="{D5CDD505-2E9C-101B-9397-08002B2CF9AE}" pid="14" name="MSIP_Label_5a971379-ed38-4455-ad52-6d2fee21cad2_SetDate">
    <vt:lpwstr>2023-02-10T10:02:59Z</vt:lpwstr>
  </property>
  <property fmtid="{D5CDD505-2E9C-101B-9397-08002B2CF9AE}" pid="15" name="MSIP_Label_5a971379-ed38-4455-ad52-6d2fee21cad2_Method">
    <vt:lpwstr>Privileged</vt:lpwstr>
  </property>
  <property fmtid="{D5CDD505-2E9C-101B-9397-08002B2CF9AE}" pid="16" name="MSIP_Label_5a971379-ed38-4455-ad52-6d2fee21cad2_Name">
    <vt:lpwstr>Public</vt:lpwstr>
  </property>
  <property fmtid="{D5CDD505-2E9C-101B-9397-08002B2CF9AE}" pid="17" name="MSIP_Label_5a971379-ed38-4455-ad52-6d2fee21cad2_SiteId">
    <vt:lpwstr>9e863fe5-c0a8-4318-b15a-a9e260e3a20c</vt:lpwstr>
  </property>
  <property fmtid="{D5CDD505-2E9C-101B-9397-08002B2CF9AE}" pid="18" name="MSIP_Label_5a971379-ed38-4455-ad52-6d2fee21cad2_ActionId">
    <vt:lpwstr>cf16626a-02a5-4535-9c2e-843acf878ba7</vt:lpwstr>
  </property>
  <property fmtid="{D5CDD505-2E9C-101B-9397-08002B2CF9AE}" pid="19" name="MSIP_Label_5a971379-ed38-4455-ad52-6d2fee21cad2_ContentBits">
    <vt:lpwstr>0</vt:lpwstr>
  </property>
</Properties>
</file>